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0rx8AgJ/UzUUEqqGusnYdVmA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5C483-8126-4CAC-B924-CD8F9653A98A}">
  <a:tblStyle styleId="{6CB5C483-8126-4CAC-B924-CD8F9653A9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16:notes"/>
          <p:cNvSpPr txBox="1"/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2003kostroma@yandex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XoLoDiLniC/Solodyashkin-Andrey-Yurievich-3-1-20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R:\Бессараб С.К\Основы электроники\КЭТ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88912"/>
            <a:ext cx="17621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2267744" y="159617"/>
            <a:ext cx="6867378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КОСТРОМСКОЙ ОБЛАСТИ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ОБЛАСТНОЕ ГОСУДАРСТВЕННОЕ БЮДЖЕТНОЕ ПРОФЕССИОНАЛЬНОЕ ОБРАЗОВАТЕЛЬНОЕ УЧРЕЖДЕНИЕ «КОСТРОМСКОЙ ЭНЕРГЕТИЧЕСКИЙ ТЕХНИКУМ ИМ. Ф.В. ЧИЖОВА»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87337" y="2703116"/>
            <a:ext cx="11617325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ru-RU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информационной системы для курьерской службы доставки</a:t>
            </a:r>
            <a:endParaRPr dirty="0"/>
          </a:p>
        </p:txBody>
      </p:sp>
      <p:sp>
        <p:nvSpPr>
          <p:cNvPr id="91" name="Google Shape;91;p1"/>
          <p:cNvSpPr/>
          <p:nvPr/>
        </p:nvSpPr>
        <p:spPr>
          <a:xfrm>
            <a:off x="3432498" y="4640126"/>
            <a:ext cx="81558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Солодяшкин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А.Ю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Бессараб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С.К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39038" y="1938239"/>
            <a:ext cx="77048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на тему: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139356" y="5916164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г. Кострома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Отчёт о тестировании</a:t>
            </a:r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4486275" y="1881980"/>
            <a:ext cx="72771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Тестирование проводилось с помощью таких средств как: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план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кейсы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Модульное тестирования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193DC-32E5-47E2-8B9C-FECA535F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81980"/>
            <a:ext cx="4114800" cy="27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282CA3C-372E-4EFF-96DC-6BAE24D1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46539"/>
              </p:ext>
            </p:extLst>
          </p:nvPr>
        </p:nvGraphicFramePr>
        <p:xfrm>
          <a:off x="838201" y="1817592"/>
          <a:ext cx="10134601" cy="38720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5446">
                  <a:extLst>
                    <a:ext uri="{9D8B030D-6E8A-4147-A177-3AD203B41FA5}">
                      <a16:colId xmlns:a16="http://schemas.microsoft.com/office/drawing/2014/main" val="3158871926"/>
                    </a:ext>
                  </a:extLst>
                </a:gridCol>
                <a:gridCol w="1538562">
                  <a:extLst>
                    <a:ext uri="{9D8B030D-6E8A-4147-A177-3AD203B41FA5}">
                      <a16:colId xmlns:a16="http://schemas.microsoft.com/office/drawing/2014/main" val="3306362364"/>
                    </a:ext>
                  </a:extLst>
                </a:gridCol>
                <a:gridCol w="1761987">
                  <a:extLst>
                    <a:ext uri="{9D8B030D-6E8A-4147-A177-3AD203B41FA5}">
                      <a16:colId xmlns:a16="http://schemas.microsoft.com/office/drawing/2014/main" val="295288670"/>
                    </a:ext>
                  </a:extLst>
                </a:gridCol>
                <a:gridCol w="2038356">
                  <a:extLst>
                    <a:ext uri="{9D8B030D-6E8A-4147-A177-3AD203B41FA5}">
                      <a16:colId xmlns:a16="http://schemas.microsoft.com/office/drawing/2014/main" val="541649176"/>
                    </a:ext>
                  </a:extLst>
                </a:gridCol>
                <a:gridCol w="2492618">
                  <a:extLst>
                    <a:ext uri="{9D8B030D-6E8A-4147-A177-3AD203B41FA5}">
                      <a16:colId xmlns:a16="http://schemas.microsoft.com/office/drawing/2014/main" val="2413824201"/>
                    </a:ext>
                  </a:extLst>
                </a:gridCol>
                <a:gridCol w="1737632">
                  <a:extLst>
                    <a:ext uri="{9D8B030D-6E8A-4147-A177-3AD203B41FA5}">
                      <a16:colId xmlns:a16="http://schemas.microsoft.com/office/drawing/2014/main" val="1399904218"/>
                    </a:ext>
                  </a:extLst>
                </a:gridCol>
              </a:tblGrid>
              <a:tr h="62762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Название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Модуль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Предусловия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Шаги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Ожидаемый результат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08463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 нового пользователя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Регистрация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Написать адрес електронной почты, пароль, имя, фамилия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копку «Зарегистрироваться»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Новый пользователь будет зарегистрирован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01919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Вход в аккаунт с не верными данными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Авторизация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Произвести попытку входа в аккаунт с неверным паролем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Ввести неверный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«Войти»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Будет выдано предупреждение о том, что нужно зарегистрироваться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855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11">
            <a:extLst>
              <a:ext uri="{FF2B5EF4-FFF2-40B4-BE49-F238E27FC236}">
                <a16:creationId xmlns:a16="http://schemas.microsoft.com/office/drawing/2014/main" id="{8716AE3B-02B3-428D-B5D4-EBFD79051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26B863E-108D-47A4-9634-1674633C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72159"/>
              </p:ext>
            </p:extLst>
          </p:nvPr>
        </p:nvGraphicFramePr>
        <p:xfrm>
          <a:off x="1376417" y="1801971"/>
          <a:ext cx="9565902" cy="43513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3716">
                  <a:extLst>
                    <a:ext uri="{9D8B030D-6E8A-4147-A177-3AD203B41FA5}">
                      <a16:colId xmlns:a16="http://schemas.microsoft.com/office/drawing/2014/main" val="1615364865"/>
                    </a:ext>
                  </a:extLst>
                </a:gridCol>
                <a:gridCol w="1452225">
                  <a:extLst>
                    <a:ext uri="{9D8B030D-6E8A-4147-A177-3AD203B41FA5}">
                      <a16:colId xmlns:a16="http://schemas.microsoft.com/office/drawing/2014/main" val="3675829903"/>
                    </a:ext>
                  </a:extLst>
                </a:gridCol>
                <a:gridCol w="1663114">
                  <a:extLst>
                    <a:ext uri="{9D8B030D-6E8A-4147-A177-3AD203B41FA5}">
                      <a16:colId xmlns:a16="http://schemas.microsoft.com/office/drawing/2014/main" val="762846171"/>
                    </a:ext>
                  </a:extLst>
                </a:gridCol>
                <a:gridCol w="1923975">
                  <a:extLst>
                    <a:ext uri="{9D8B030D-6E8A-4147-A177-3AD203B41FA5}">
                      <a16:colId xmlns:a16="http://schemas.microsoft.com/office/drawing/2014/main" val="183069033"/>
                    </a:ext>
                  </a:extLst>
                </a:gridCol>
                <a:gridCol w="2352746">
                  <a:extLst>
                    <a:ext uri="{9D8B030D-6E8A-4147-A177-3AD203B41FA5}">
                      <a16:colId xmlns:a16="http://schemas.microsoft.com/office/drawing/2014/main" val="1591660758"/>
                    </a:ext>
                  </a:extLst>
                </a:gridCol>
                <a:gridCol w="1640126">
                  <a:extLst>
                    <a:ext uri="{9D8B030D-6E8A-4147-A177-3AD203B41FA5}">
                      <a16:colId xmlns:a16="http://schemas.microsoft.com/office/drawing/2014/main" val="2905877278"/>
                    </a:ext>
                  </a:extLst>
                </a:gridCol>
              </a:tblGrid>
              <a:tr h="12091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3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Вход в аккаунт с верными данными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Авторизация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Произвести попытку входа в аккаунт с валидными данными от аккаунта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Ввести 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кнопку «Войти»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Успешный вход в аккаунт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14344"/>
                  </a:ext>
                </a:extLst>
              </a:tr>
              <a:tr h="31422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Оформление заказа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Оформление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Войти в аккаунт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«Оформить заказ»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Заполнить все поля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Заказ будет оформлен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Пользователя вернёт на начальную страницу, но уже с карточкой оформленного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7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462279" y="101601"/>
            <a:ext cx="10515600" cy="10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Модульное тестирование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51426A-56F7-4750-A8CC-05658FE3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" y="971710"/>
            <a:ext cx="7224063" cy="29016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8D6882-C044-4489-B533-D890DB99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65" y="3873342"/>
            <a:ext cx="5673408" cy="28453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Итоги тестирования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704850" y="5368925"/>
            <a:ext cx="11039475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В результате тестирования были выявлены различные ошибки, которые были исправлены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122" name="Picture 2" descr="Промежуточные результаты квалификационного тестирования консультантов-метод...">
            <a:extLst>
              <a:ext uri="{FF2B5EF4-FFF2-40B4-BE49-F238E27FC236}">
                <a16:creationId xmlns:a16="http://schemas.microsoft.com/office/drawing/2014/main" id="{4E8EFB97-085E-4891-B8CB-2BF7FF44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0" y="1788795"/>
            <a:ext cx="457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1628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Демонстрация проекта</a:t>
            </a:r>
            <a:endParaRPr dirty="0"/>
          </a:p>
        </p:txBody>
      </p:sp>
      <p:pic>
        <p:nvPicPr>
          <p:cNvPr id="2" name="курсовой_1">
            <a:hlinkClick r:id="" action="ppaction://media"/>
            <a:extLst>
              <a:ext uri="{FF2B5EF4-FFF2-40B4-BE49-F238E27FC236}">
                <a16:creationId xmlns:a16="http://schemas.microsoft.com/office/drawing/2014/main" id="{72EFEFDD-704C-4BB1-9180-3754B03D3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5595" y="1360806"/>
            <a:ext cx="9020810" cy="5074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были закреплены знания в разработке приложений на языке программирования C# на основе WPF, языке запросов LINQ, работа с базой данных.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была разработана информационная система курьерской службы доставки.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Требования заказчика частично удовлетворены.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/>
        </p:nvSpPr>
        <p:spPr>
          <a:xfrm>
            <a:off x="2785968" y="1993350"/>
            <a:ext cx="6771393" cy="74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6775" rIns="89975" bIns="46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1F4A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Благодарим за внимание!</a:t>
            </a:r>
            <a:endParaRPr dirty="0"/>
          </a:p>
        </p:txBody>
      </p:sp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9453919" y="6072696"/>
            <a:ext cx="2738081" cy="3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153640" y="4115449"/>
            <a:ext cx="894972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Мои контактные данные: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</a:t>
            </a:r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mail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a2003kostroma@yandex.ru</a:t>
            </a:r>
            <a:b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тел: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+7-953-651-62-72</a:t>
            </a:r>
          </a:p>
          <a:p>
            <a:pPr lvl="0"/>
            <a:r>
              <a:rPr lang="en-US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vk</a:t>
            </a:r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https://vk.com/xolodilnik44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ГитХаб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https://github.com/XoLoDiLniC/Solodyashkin-Andrey-Yurievich-3-1-2022</a:t>
            </a:r>
            <a:endParaRPr lang="en-US" sz="2400" u="sng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Telegram: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3784847" y="1002757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157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Сейчас в мире идёт тенденция на автоматизацию различных процессов. Такую тенденцию не может обойти стройно и сфера услуг, чтобы они становились быстрее, качественнее и проще.</a:t>
            </a:r>
            <a:endParaRPr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18E9D-570E-4697-83B0-07B72D61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1581150"/>
            <a:ext cx="25812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Цель: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dirty="0"/>
              <a:t>Разработка информационной системы (ИС) для курьерской службы доставки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Задачи: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анализ предметной области;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Составить техническое задание;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Выделить основные требования к системе;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Спроектировать базу данных;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Создать программное обеспечение (ПО) для данной системы;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тестирование системы.</a:t>
            </a:r>
            <a:endParaRPr dirty="0"/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solidFill>
                <a:srgbClr val="FF0000"/>
              </a:solidFill>
            </a:endParaRPr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Программное обеспечение и инструменты</a:t>
            </a:r>
            <a:endParaRPr/>
          </a:p>
        </p:txBody>
      </p:sp>
      <p:pic>
        <p:nvPicPr>
          <p:cNvPr id="112" name="Google Shape;112;p4" descr="https://devblogs.microsoft.com/visualstudio/wp-content/uploads/sites/4/2019/02/visualstudi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4" y="2175314"/>
            <a:ext cx="27432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shwanoff.ru/wp-content/uploads/2018/06/logo-cshar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4175" y="2076706"/>
            <a:ext cx="2078354" cy="20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 descr="https://csharp.webdelphi.ru/wp-content/uploads/2022/03/wpf.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 descr="https://csharp.webdelphi.ru/wp-content/uploads/2022/03/wpf.p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 descr="https://csharp.webdelphi.ru/wp-content/uploads/2022/03/wpf.png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 descr="https://csharp.webdelphi.ru/wp-content/uploads/2022/03/wpf.png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 descr="https://csharp.webdelphi.ru/wp-content/uploads/2022/03/wpf.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 descr="https://software.3metas.com/wp-content/uploads/2017/06/wpf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3639" y="2381233"/>
            <a:ext cx="2174825" cy="16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 descr="https://logojinni.com/ru/image/logos/microsoft%20sql%20server-481.sv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 descr="https://logojinni.com/ru/image/logos/microsoft%20sql%20server-481.svg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 descr="https://logojinni.com/ru/image/logos/microsoft%20sql%20server-481.svg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https://www.ritm-it.ru/image/catalog/380923/29360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3997" y="2047999"/>
            <a:ext cx="2673935" cy="22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 descr="https://logojinni.com/ru/image/logos/microsoft%20sql%20server-481.svg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60374" y="4646154"/>
            <a:ext cx="2343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58621" y="4646154"/>
            <a:ext cx="609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402529" y="4493753"/>
            <a:ext cx="411294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Presentation Foundation (WPF)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582948" y="4493753"/>
            <a:ext cx="24445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SQL Server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838200" y="144010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Схема функционала</a:t>
            </a:r>
            <a:endParaRPr dirty="0"/>
          </a:p>
        </p:txBody>
      </p:sp>
      <p:sp>
        <p:nvSpPr>
          <p:cNvPr id="134" name="Google Shape;134;p5"/>
          <p:cNvSpPr/>
          <p:nvPr/>
        </p:nvSpPr>
        <p:spPr>
          <a:xfrm>
            <a:off x="1275080" y="3825289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Регистрация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08689" y="3852545"/>
            <a:ext cx="2568753" cy="105486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Вход зарегистрированного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CECF9A-EF28-4F04-B5C8-0F39008ED6FF}"/>
              </a:ext>
            </a:extLst>
          </p:cNvPr>
          <p:cNvGrpSpPr/>
          <p:nvPr/>
        </p:nvGrpSpPr>
        <p:grpSpPr>
          <a:xfrm>
            <a:off x="4516121" y="902830"/>
            <a:ext cx="2887159" cy="2792656"/>
            <a:chOff x="4424681" y="1095505"/>
            <a:chExt cx="2887159" cy="2792656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F45209D-E6BE-49BD-8C1E-D6150625E72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868261" y="1403282"/>
              <a:ext cx="0" cy="1159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B94A3-8F7F-4E31-8C16-E77291703164}"/>
                </a:ext>
              </a:extLst>
            </p:cNvPr>
            <p:cNvSpPr txBox="1"/>
            <p:nvPr/>
          </p:nvSpPr>
          <p:spPr>
            <a:xfrm>
              <a:off x="5187540" y="1095505"/>
              <a:ext cx="136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Пользователь</a:t>
              </a:r>
            </a:p>
          </p:txBody>
        </p:sp>
        <p:sp>
          <p:nvSpPr>
            <p:cNvPr id="14" name="Блок-схема: решение 13">
              <a:extLst>
                <a:ext uri="{FF2B5EF4-FFF2-40B4-BE49-F238E27FC236}">
                  <a16:creationId xmlns:a16="http://schemas.microsoft.com/office/drawing/2014/main" id="{1853A71F-F1AA-49F6-B112-212CE198AF24}"/>
                </a:ext>
              </a:extLst>
            </p:cNvPr>
            <p:cNvSpPr/>
            <p:nvPr/>
          </p:nvSpPr>
          <p:spPr>
            <a:xfrm>
              <a:off x="4424681" y="2562612"/>
              <a:ext cx="2887159" cy="132554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Зарегистрирован пользователь?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99DAA6B-BB77-4B03-93C9-34615BDA856F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27580" y="3027680"/>
            <a:ext cx="2288541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43221A5-D9F2-4563-B79E-81B3B1F28ECD}"/>
              </a:ext>
            </a:extLst>
          </p:cNvPr>
          <p:cNvCxnSpPr/>
          <p:nvPr/>
        </p:nvCxnSpPr>
        <p:spPr>
          <a:xfrm>
            <a:off x="2227580" y="3032711"/>
            <a:ext cx="0" cy="79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10EED0-434D-42E4-81A4-39B12F84A960}"/>
              </a:ext>
            </a:extLst>
          </p:cNvPr>
          <p:cNvSpPr txBox="1"/>
          <p:nvPr/>
        </p:nvSpPr>
        <p:spPr>
          <a:xfrm>
            <a:off x="2223770" y="2681760"/>
            <a:ext cx="52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Нет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05BEB47-8784-45D9-BEF9-EA90026FE9AD}"/>
              </a:ext>
            </a:extLst>
          </p:cNvPr>
          <p:cNvCxnSpPr>
            <a:stCxn id="14" idx="3"/>
          </p:cNvCxnSpPr>
          <p:nvPr/>
        </p:nvCxnSpPr>
        <p:spPr>
          <a:xfrm flipV="1">
            <a:off x="7403280" y="3027680"/>
            <a:ext cx="1263200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A184885-6A5E-446C-AA90-7E99D0DC8629}"/>
              </a:ext>
            </a:extLst>
          </p:cNvPr>
          <p:cNvCxnSpPr>
            <a:cxnSpLocks/>
          </p:cNvCxnSpPr>
          <p:nvPr/>
        </p:nvCxnSpPr>
        <p:spPr>
          <a:xfrm>
            <a:off x="8669020" y="3027680"/>
            <a:ext cx="0" cy="81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0777341-255A-4EDD-BD70-0A14E496156D}"/>
              </a:ext>
            </a:extLst>
          </p:cNvPr>
          <p:cNvSpPr txBox="1"/>
          <p:nvPr/>
        </p:nvSpPr>
        <p:spPr>
          <a:xfrm>
            <a:off x="8153821" y="2688895"/>
            <a:ext cx="51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E90FF05-B276-44AF-B994-DB9930F68CB7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180080" y="4272582"/>
            <a:ext cx="4328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96EBC2D-5138-4BD8-959B-05937C8FAB0F}"/>
              </a:ext>
            </a:extLst>
          </p:cNvPr>
          <p:cNvCxnSpPr>
            <a:stCxn id="135" idx="2"/>
          </p:cNvCxnSpPr>
          <p:nvPr/>
        </p:nvCxnSpPr>
        <p:spPr>
          <a:xfrm flipH="1">
            <a:off x="8793065" y="4907414"/>
            <a:ext cx="1" cy="9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34;p5">
            <a:extLst>
              <a:ext uri="{FF2B5EF4-FFF2-40B4-BE49-F238E27FC236}">
                <a16:creationId xmlns:a16="http://schemas.microsoft.com/office/drawing/2014/main" id="{50078AFB-2BF8-402A-BD6F-E83E46490C0B}"/>
              </a:ext>
            </a:extLst>
          </p:cNvPr>
          <p:cNvSpPr/>
          <p:nvPr/>
        </p:nvSpPr>
        <p:spPr>
          <a:xfrm>
            <a:off x="7939630" y="5819775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 хранения заказов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4375" y="155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051F26-7715-4AF9-BBC5-45704D31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138237"/>
            <a:ext cx="773430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Физическая структура БД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E396E-AD59-4784-A57E-EE0DE842D7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4962" y="1690688"/>
            <a:ext cx="7960922" cy="1766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446D34-D210-405A-99B9-946E2B5C20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52887" y="4176712"/>
            <a:ext cx="2728913" cy="18034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Реализация ИС</a:t>
            </a: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0D6E11-40BB-49BD-AACF-9457D14C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927120"/>
            <a:ext cx="5514975" cy="38133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13B46-FCBE-4D5E-AA67-DDFE6F10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1927120"/>
            <a:ext cx="5999726" cy="3813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838200" y="-27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Реализация ИС</a:t>
            </a:r>
            <a:endParaRPr dirty="0"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839" y="1298238"/>
            <a:ext cx="8432467" cy="440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839" y="1298238"/>
            <a:ext cx="9640888" cy="50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588539-649B-4953-94D4-35168FDD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134853"/>
            <a:ext cx="9382125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Широкоэкранный</PresentationFormat>
  <Paragraphs>99</Paragraphs>
  <Slides>17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Тема Office</vt:lpstr>
      <vt:lpstr>Презентация PowerPoint</vt:lpstr>
      <vt:lpstr>Актуальность</vt:lpstr>
      <vt:lpstr>Цели и задачи</vt:lpstr>
      <vt:lpstr>Программное обеспечение и инструменты</vt:lpstr>
      <vt:lpstr>Схема функционала</vt:lpstr>
      <vt:lpstr>Логическая структура БД</vt:lpstr>
      <vt:lpstr>Физическая структура БД</vt:lpstr>
      <vt:lpstr>Реализация ИС</vt:lpstr>
      <vt:lpstr>Реализация ИС</vt:lpstr>
      <vt:lpstr>Отчёт о тестировании</vt:lpstr>
      <vt:lpstr>Тест-кейсы</vt:lpstr>
      <vt:lpstr>Тест-кейсы</vt:lpstr>
      <vt:lpstr>Модульное тестирование</vt:lpstr>
      <vt:lpstr>Итоги тестирования</vt:lpstr>
      <vt:lpstr>Демонстрация проекта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Андрей</cp:lastModifiedBy>
  <cp:revision>1</cp:revision>
  <dcterms:created xsi:type="dcterms:W3CDTF">2020-06-15T15:55:16Z</dcterms:created>
  <dcterms:modified xsi:type="dcterms:W3CDTF">2022-06-10T07:26:07Z</dcterms:modified>
</cp:coreProperties>
</file>